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1" r:id="rId3"/>
    <p:sldId id="257" r:id="rId4"/>
    <p:sldId id="258" r:id="rId5"/>
    <p:sldId id="277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8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6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975C-276F-4E44-8F65-8B6BB8CB09E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2B77-E859-4246-B461-BB5F40683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will highlight some</a:t>
            </a:r>
            <a:r>
              <a:rPr lang="en-US" baseline="0" dirty="0" smtClean="0"/>
              <a:t> of the various tools and services </a:t>
            </a:r>
            <a:r>
              <a:rPr lang="en-US" baseline="0" dirty="0" smtClean="0"/>
              <a:t>information professionals provide </a:t>
            </a:r>
            <a:r>
              <a:rPr lang="en-US" baseline="0" dirty="0" smtClean="0"/>
              <a:t>to assist diverse communities to get involved in the civic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when political information is no</a:t>
            </a:r>
            <a:r>
              <a:rPr lang="en-US" baseline="0" dirty="0" smtClean="0"/>
              <a:t> longer available? Whether print </a:t>
            </a:r>
            <a:r>
              <a:rPr lang="en-US" baseline="0" dirty="0" smtClean="0"/>
              <a:t>or </a:t>
            </a:r>
            <a:r>
              <a:rPr lang="en-US" baseline="0" dirty="0" smtClean="0"/>
              <a:t>digital, when information is lost, communities cannot make informed decisions about the positions and statements of political candidates (truthful or misleading).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“There is no better institution to build community and strengthen civic literacy than the great and small libraries across the country… “ Barbara </a:t>
            </a:r>
            <a:r>
              <a:rPr lang="en-US" dirty="0" err="1" smtClean="0"/>
              <a:t>Clubb</a:t>
            </a:r>
            <a:r>
              <a:rPr lang="en-US" dirty="0" smtClean="0"/>
              <a:t> (2006)</a:t>
            </a:r>
          </a:p>
          <a:p>
            <a:r>
              <a:rPr lang="en-US" dirty="0" smtClean="0"/>
              <a:t>How can libraries close the political information gaps and facilitate civic engagement?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Archiving can take place in many types of institutions, libraries, and organizations.</a:t>
            </a:r>
          </a:p>
          <a:p>
            <a:r>
              <a:rPr lang="en-US" dirty="0" smtClean="0"/>
              <a:t>Archives collect, maintain, and preserve rare unique and valuable heritage materials.</a:t>
            </a:r>
          </a:p>
          <a:p>
            <a:r>
              <a:rPr lang="en-US" dirty="0" smtClean="0"/>
              <a:t>Organizing and describing materials creates ease of access for the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9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Digitizing collections of materials in all types of formats has become a top priority in many archives.</a:t>
            </a:r>
          </a:p>
          <a:p>
            <a:r>
              <a:rPr lang="en-US" dirty="0" smtClean="0"/>
              <a:t>However,</a:t>
            </a:r>
            <a:r>
              <a:rPr lang="en-US" baseline="0" dirty="0" smtClean="0"/>
              <a:t> given the digital divide for some communities, traditional archiving may be more feasible.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from web pages</a:t>
            </a:r>
            <a:r>
              <a:rPr lang="en-US" baseline="0" dirty="0" smtClean="0"/>
              <a:t> must be maintained over time. Many websites are built for a period of time and then abandoned or removed entirely off the internet.</a:t>
            </a:r>
          </a:p>
          <a:p>
            <a:r>
              <a:rPr lang="en-US" baseline="0" dirty="0" smtClean="0"/>
              <a:t>Web archiving tools were designed to archive, preserve and provide access to the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major concerns/issues include: lack of long term staffing and technical expertise; time;</a:t>
            </a:r>
            <a:r>
              <a:rPr lang="en-US" baseline="0" dirty="0" smtClean="0"/>
              <a:t> copyright concerns by owners of websites; preservation; maintenance, and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4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Whether</a:t>
            </a:r>
            <a:r>
              <a:rPr lang="en-US" baseline="0" smtClean="0"/>
              <a:t> </a:t>
            </a:r>
            <a:r>
              <a:rPr lang="en-US" baseline="0" smtClean="0"/>
              <a:t>creating </a:t>
            </a:r>
            <a:r>
              <a:rPr lang="en-US" baseline="0" dirty="0" smtClean="0"/>
              <a:t>online subject guides, like the example here; or providing printed brochures/ newsletters; or teaching library skills classes, as information professionals , we provide access to political information. This can help first time voters and our university community to participate in the civic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</a:t>
            </a:r>
            <a:r>
              <a:rPr lang="en-US" baseline="0" dirty="0" smtClean="0"/>
              <a:t> outreach services to our local community allows us to play a much greater role in facilitating civic engagement such as partnering with other community organizations.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0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neutral</a:t>
            </a:r>
            <a:r>
              <a:rPr lang="en-US" baseline="0" dirty="0" smtClean="0"/>
              <a:t> spaces for diverse community groups to have forums about social, economic, and political issues that impact their lives.</a:t>
            </a:r>
          </a:p>
          <a:p>
            <a:r>
              <a:rPr lang="en-US" baseline="0" dirty="0" smtClean="0"/>
              <a:t>Here, is an example where participation could include learning about general elections, political candidates, voter election guides,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7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 some </a:t>
            </a:r>
            <a:r>
              <a:rPr lang="en-US" baseline="0" dirty="0" smtClean="0"/>
              <a:t>challenges that librarians may face in providing access to information in our communities, we continue in the belief (as </a:t>
            </a:r>
            <a:r>
              <a:rPr lang="en-US" baseline="0" dirty="0" err="1" smtClean="0"/>
              <a:t>Rettig</a:t>
            </a:r>
            <a:r>
              <a:rPr lang="en-US" baseline="0" dirty="0" smtClean="0"/>
              <a:t> notes)…</a:t>
            </a:r>
          </a:p>
          <a:p>
            <a:r>
              <a:rPr lang="en-US" baseline="0" dirty="0" smtClean="0"/>
              <a:t>“elections come and go; but issues abide, as do our roles to promote information literacy and </a:t>
            </a:r>
            <a:r>
              <a:rPr lang="en-US" baseline="0" smtClean="0"/>
              <a:t>civic literacy”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Greetings</a:t>
            </a:r>
            <a:r>
              <a:rPr lang="en-US" baseline="0" dirty="0" smtClean="0"/>
              <a:t> from colleague who could not attend today. </a:t>
            </a:r>
            <a:r>
              <a:rPr lang="en-US" baseline="0" smtClean="0"/>
              <a:t>(video)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several years in the USA women, people of color, underrepresented populations and other communities were denied from exercising their “democratic and civic rights”. </a:t>
            </a:r>
            <a:r>
              <a:rPr lang="en-US" baseline="0" dirty="0" smtClean="0"/>
              <a:t> Many have fought for these rights, and in doing so, sacrificed their lives.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population in the U.S. has become increasingly multicultural and diverse. Inclusion in the civic/democratic process is crucial. Multicultural interests and concerns need to be represented by our government and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9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Campaign literature is designed to convince communities how to vote, who to vote for, and who</a:t>
            </a:r>
            <a:r>
              <a:rPr lang="en-US" baseline="0" dirty="0" smtClean="0"/>
              <a:t> not to vote for. It is in various forms: printed election flyers, posters, brochures, newspaper articles,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access to these various types of literature  and those</a:t>
            </a:r>
            <a:r>
              <a:rPr lang="en-US" baseline="0" dirty="0" smtClean="0"/>
              <a:t> different issues that are promoted, help communities understand past and current issues.</a:t>
            </a:r>
          </a:p>
          <a:p>
            <a:r>
              <a:rPr lang="en-US" baseline="0" dirty="0" smtClean="0"/>
              <a:t>Communities can observe and weigh exactly what has been said by candidates, whether they kept campaign promises, or changed positions.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communities</a:t>
            </a:r>
            <a:r>
              <a:rPr lang="en-US" baseline="0" dirty="0" smtClean="0"/>
              <a:t> make informed decisions; how can they determine “who works for them</a:t>
            </a:r>
            <a:r>
              <a:rPr lang="en-US" baseline="0" dirty="0" smtClean="0"/>
              <a:t>”?</a:t>
            </a:r>
            <a:endParaRPr lang="en-US" baseline="0" dirty="0" smtClean="0"/>
          </a:p>
          <a:p>
            <a:r>
              <a:rPr lang="en-US" baseline="0" dirty="0" smtClean="0"/>
              <a:t>How can librarians help these communities make their decisions?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2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trend now includes not only print materials in election campaigns</a:t>
            </a:r>
            <a:r>
              <a:rPr lang="en-US" baseline="0" dirty="0" smtClean="0"/>
              <a:t> but also many candidates rely on websites, social networks,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Other social networks; </a:t>
            </a:r>
            <a:r>
              <a:rPr lang="en-US" baseline="0" dirty="0" err="1" smtClean="0"/>
              <a:t>instagrams</a:t>
            </a:r>
            <a:r>
              <a:rPr lang="en-US" baseline="0" dirty="0" smtClean="0"/>
              <a:t>, twitter…the list becomes endless, given the advances in technology.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community where education is considered crucial for success </a:t>
            </a:r>
          </a:p>
          <a:p>
            <a:r>
              <a:rPr lang="en-US" dirty="0" smtClean="0"/>
              <a:t>and</a:t>
            </a:r>
            <a:r>
              <a:rPr lang="en-US" baseline="0" dirty="0" smtClean="0"/>
              <a:t> c</a:t>
            </a:r>
            <a:r>
              <a:rPr lang="en-US" dirty="0" smtClean="0"/>
              <a:t>oncern for the future of our youth.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2B77-E859-4246-B461-BB5F406833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2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6EA7FF-4720-49FD-8D98-454C04A2FC9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A637C3-D396-46E9-BA71-25FE8CB69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hyperlink" Target="http://www.sbre.net/isaa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ibrary\dfsroot\library\ARMS\Campaign%20Lit\2013-09-27%2015.47.18.mo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lib.org/services/uc3/was.html" TargetMode="External"/><Relationship Id="rId3" Type="http://schemas.openxmlformats.org/officeDocument/2006/relationships/hyperlink" Target="http://www.indiana.edu/~hightech/papers/Dahlen.htm" TargetMode="External"/><Relationship Id="rId7" Type="http://schemas.openxmlformats.org/officeDocument/2006/relationships/hyperlink" Target="http://jimrettig.org/content/columns/documents/December2008PDF.pdf" TargetMode="External"/><Relationship Id="rId2" Type="http://schemas.openxmlformats.org/officeDocument/2006/relationships/hyperlink" Target="http://www.cla.ca/AM/Template.cfm?Section=Vol_52_No_1&amp;Template=/CM/ContentDisplay.cfm&amp;ContentID=3837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oac.cdlib.org/institutions/UC+Santa+Barbara::Special+Collections" TargetMode="External"/><Relationship Id="rId5" Type="http://schemas.openxmlformats.org/officeDocument/2006/relationships/hyperlink" Target="http://iwaw.europarchive.org/07/IWAW2007_gray.pdf" TargetMode="External"/><Relationship Id="rId4" Type="http://schemas.openxmlformats.org/officeDocument/2006/relationships/hyperlink" Target="http://www.nifi.org/news/news_detail.aspx?itemID=3856&amp;catID=2871" TargetMode="External"/><Relationship Id="rId9" Type="http://schemas.openxmlformats.org/officeDocument/2006/relationships/hyperlink" Target="http://www.library.ucsb.edu/special-collec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EXPLORING PATHWAYS TO </a:t>
            </a:r>
            <a:r>
              <a:rPr lang="en-US" dirty="0" err="1" smtClean="0"/>
              <a:t>POLITicAL</a:t>
            </a:r>
            <a:r>
              <a:rPr lang="en-US" dirty="0" smtClean="0"/>
              <a:t> INFORMATION: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facilitating Civic engagement in a diverse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california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community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+mn-lt"/>
                <a:cs typeface="Arial" pitchFamily="34" charset="0"/>
              </a:rPr>
              <a:t>ECIL: </a:t>
            </a:r>
            <a:r>
              <a:rPr lang="en-US" sz="3600" dirty="0" err="1" smtClean="0">
                <a:latin typeface="+mn-lt"/>
                <a:cs typeface="Arial" pitchFamily="34" charset="0"/>
              </a:rPr>
              <a:t>Istanbul,Turkey</a:t>
            </a:r>
            <a:r>
              <a:rPr lang="en-US" sz="3600" dirty="0" smtClean="0">
                <a:latin typeface="+mn-lt"/>
                <a:cs typeface="Arial" pitchFamily="34" charset="0"/>
              </a:rPr>
              <a:t>, Oct. 22-25 2013</a:t>
            </a:r>
            <a:endParaRPr lang="en-US" sz="3600" dirty="0">
              <a:latin typeface="+mn-lt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Presented </a:t>
            </a:r>
            <a:r>
              <a:rPr lang="en-US" dirty="0" err="1" smtClean="0"/>
              <a:t>by:Yolanda</a:t>
            </a:r>
            <a:r>
              <a:rPr lang="en-US" dirty="0" smtClean="0"/>
              <a:t> Blue and Elaine McCracken, University of California, Santa Barbara, USA</a:t>
            </a:r>
            <a:endParaRPr lang="en-U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History of past and current community issues disappear</a:t>
            </a:r>
          </a:p>
          <a:p>
            <a:r>
              <a:rPr lang="en-US" dirty="0" smtClean="0"/>
              <a:t>Diverse voices and community memory is diminished</a:t>
            </a:r>
          </a:p>
          <a:p>
            <a:r>
              <a:rPr lang="en-US" dirty="0" smtClean="0"/>
              <a:t>Access to the information is lost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953000"/>
            <a:ext cx="73152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when political information is no longer available?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814" y="1314855"/>
            <a:ext cx="3716371" cy="31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icture Placeholder 19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</p:spPr>
      </p:sp>
      <p:pic>
        <p:nvPicPr>
          <p:cNvPr id="24" name="Pictur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762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58001" y="1905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4"/>
              </a:rPr>
              <a:t>http://www.sbre.net/isaac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7" name="Picture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5146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Print, Digital, Audio, and other multimedia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Professionals Capturing and Preserving</a:t>
            </a:r>
            <a:endParaRPr lang="en-US" dirty="0"/>
          </a:p>
        </p:txBody>
      </p:sp>
      <p:pic>
        <p:nvPicPr>
          <p:cNvPr id="7" name="Picture Placeholder 6" descr="2013-09-27 15.01.4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9835" b="9835"/>
          <a:stretch>
            <a:fillRect/>
          </a:stretch>
        </p:blipFill>
        <p:spPr/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Some tools and services include the following: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Traditional Archiving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0"/>
            <a:ext cx="7239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Digitization can provide long term preservation and access.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Digitization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723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Preserving websites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 Archiving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7898" y="79248"/>
            <a:ext cx="7583424" cy="4568952"/>
          </a:xfrm>
        </p:spPr>
      </p:sp>
      <p:pic>
        <p:nvPicPr>
          <p:cNvPr id="6" name="Picture 5" descr="election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7898" y="137795"/>
            <a:ext cx="6705600" cy="382460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Example of a University’s web archive of local elections and various political campaigns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Campaign Literature – University of California, Los Angeles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Content Placeholder 6"/>
          <p:cNvPicPr>
            <a:picLocks/>
          </p:cNvPicPr>
          <p:nvPr/>
        </p:nvPicPr>
        <p:blipFill>
          <a:blip r:embed="rId3" cstate="print"/>
          <a:srcRect t="4158" b="7014"/>
          <a:stretch>
            <a:fillRect/>
          </a:stretch>
        </p:blipFill>
        <p:spPr bwMode="auto">
          <a:xfrm>
            <a:off x="1676400" y="152401"/>
            <a:ext cx="74675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Library Subject Guide – Local Government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48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0940" t="13469" r="28450" b="12452"/>
          <a:stretch>
            <a:fillRect/>
          </a:stretch>
        </p:blipFill>
        <p:spPr bwMode="auto">
          <a:xfrm>
            <a:off x="1676400" y="1524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Community Outreach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Pathways to Facilitate Civic Engagement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79248"/>
            <a:ext cx="7583424" cy="4568952"/>
          </a:xfrm>
        </p:spPr>
      </p:sp>
      <p:sp>
        <p:nvSpPr>
          <p:cNvPr id="5" name="TextBox 4"/>
          <p:cNvSpPr txBox="1"/>
          <p:nvPr/>
        </p:nvSpPr>
        <p:spPr>
          <a:xfrm>
            <a:off x="2667000" y="1143000"/>
            <a:ext cx="41801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Advertise/Market Political Resources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Provide Outreach services to communities</a:t>
            </a:r>
          </a:p>
          <a:p>
            <a:pPr>
              <a:buFontTx/>
              <a:buChar char="-"/>
            </a:pPr>
            <a:r>
              <a:rPr lang="en-US" dirty="0" smtClean="0"/>
              <a:t>- Instruction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0" name="Picture 2" descr="\\library\dfsroot\documents$\blue\Documents\Women_voter_outreach_1935_English_Yidd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416" y="205264"/>
            <a:ext cx="6477000" cy="33527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6248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Kheelcenter</a:t>
            </a:r>
            <a:r>
              <a:rPr lang="en-US" sz="1200" dirty="0" smtClean="0"/>
              <a:t>, “ Women voter outreach 1935 English and Yiddish” September 20, 2013 via Google, Creative Commons Attribution. </a:t>
            </a:r>
            <a:endParaRPr lang="en-US" sz="12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867400"/>
            <a:ext cx="7315200" cy="68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neutral spaces for diverse group</a:t>
            </a:r>
            <a:endParaRPr lang="en-US" dirty="0"/>
          </a:p>
        </p:txBody>
      </p:sp>
      <p:pic>
        <p:nvPicPr>
          <p:cNvPr id="5" name="Picture Placeholder 4" descr="4994037584_02102f3425_b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771" b="4771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657600" y="5943601"/>
            <a:ext cx="495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Rockaway Township Library, “ English club First meeting Dover Library” September 24, 2013 via Google, Creative  Commons Attribution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13787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“Elections come and go; but issues abide, as do our roles to promote information literacy and civic literacy” (</a:t>
            </a:r>
            <a:r>
              <a:rPr lang="en-US" dirty="0" err="1" smtClean="0"/>
              <a:t>Rettig</a:t>
            </a:r>
            <a:r>
              <a:rPr lang="en-US" dirty="0" smtClean="0"/>
              <a:t> 2008)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07364" y="1713131"/>
            <a:ext cx="318629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CHALLENGES</a:t>
            </a:r>
          </a:p>
          <a:p>
            <a:pPr>
              <a:buFontTx/>
              <a:buChar char="-"/>
            </a:pPr>
            <a:r>
              <a:rPr lang="en-US" sz="2000" dirty="0" smtClean="0"/>
              <a:t>Staff limitations</a:t>
            </a:r>
          </a:p>
          <a:p>
            <a:pPr>
              <a:buFontTx/>
              <a:buChar char="-"/>
            </a:pPr>
            <a:r>
              <a:rPr lang="en-US" sz="2000" dirty="0" smtClean="0"/>
              <a:t>Copyright</a:t>
            </a:r>
          </a:p>
          <a:p>
            <a:pPr>
              <a:buFontTx/>
              <a:buChar char="-"/>
            </a:pPr>
            <a:r>
              <a:rPr lang="en-US" sz="2000" dirty="0" smtClean="0"/>
              <a:t>Financial support</a:t>
            </a:r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28956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goals, as Santa Barbara librarians, is to ensure that our community understand and have knowledge of past and present local issues. </a:t>
            </a:r>
          </a:p>
          <a:p>
            <a:r>
              <a:rPr lang="en-US" dirty="0" smtClean="0"/>
              <a:t>In doing so, they will have the political information to create current and future coalitions to address concerns and fully participate in the civic process that impacts their lives.</a:t>
            </a:r>
            <a:endParaRPr lang="en-U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Greeting from Elaine McCracken</a:t>
            </a:r>
            <a:endParaRPr lang="en-US" dirty="0"/>
          </a:p>
        </p:txBody>
      </p:sp>
      <p:pic>
        <p:nvPicPr>
          <p:cNvPr id="13" name="2013-09-27 15.47.18.mo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667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References / Acknowledgements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 flipV="1">
            <a:off x="1752600" y="228600"/>
            <a:ext cx="632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4375731" y="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24000" y="251014"/>
            <a:ext cx="7620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Cooper, Lara.2009. “Longtime Santa Barbara Resident </a:t>
            </a:r>
            <a:r>
              <a:rPr lang="en-US" sz="900" dirty="0" err="1" smtClean="0"/>
              <a:t>Issac</a:t>
            </a:r>
            <a:r>
              <a:rPr lang="en-US" sz="900" dirty="0" smtClean="0"/>
              <a:t> Garrett Announces Mayoral Run.” Accessed August 4, 2013.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http://www.noozhawk.com/article/08100_isaac_garrett_announces_santa_barbara_mayoral_run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  </a:t>
            </a:r>
            <a:r>
              <a:rPr lang="en-US" sz="900" dirty="0" err="1" smtClean="0"/>
              <a:t>Clubb</a:t>
            </a:r>
            <a:r>
              <a:rPr lang="en-US" sz="900" dirty="0" smtClean="0"/>
              <a:t>, Barbara. 2006. “Civic Literacy and Community Building.”</a:t>
            </a:r>
            <a:r>
              <a:rPr lang="en-US" sz="900" i="1" dirty="0" err="1" smtClean="0"/>
              <a:t>Feliciter</a:t>
            </a:r>
            <a:r>
              <a:rPr lang="en-US" sz="900" dirty="0" smtClean="0"/>
              <a:t> 52(1):4. Accessed April 30, 2012. </a:t>
            </a:r>
            <a:r>
              <a:rPr lang="en-US" sz="900" u="sng" dirty="0" smtClean="0">
                <a:hlinkClick r:id="rId2"/>
              </a:rPr>
              <a:t>http://www.cla.ca/AM/Template.cfm?Section=Vol_52_No_1&amp;Template=/CM/ContentDisplay.cfm&amp;ContentID=3837</a:t>
            </a:r>
            <a:endParaRPr lang="en-US" sz="900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 </a:t>
            </a:r>
            <a:r>
              <a:rPr lang="en-US" sz="900" dirty="0" err="1" smtClean="0"/>
              <a:t>Dahlen</a:t>
            </a:r>
            <a:r>
              <a:rPr lang="en-US" sz="900" dirty="0" smtClean="0"/>
              <a:t>, Andrew.2009. “E-Democracy: The Internet and its effects on politics, Politicians, and the Policy-Making Process.”Accessed March 10, 2012. </a:t>
            </a:r>
            <a:r>
              <a:rPr lang="en-US" sz="900" u="sng" dirty="0" smtClean="0">
                <a:hlinkClick r:id="rId3"/>
              </a:rPr>
              <a:t>http://www.indiana.edu/~hightech/papers/Dahlen.htm</a:t>
            </a:r>
            <a:endParaRPr lang="en-US" sz="900" u="sng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err="1" smtClean="0"/>
              <a:t>Kettmann</a:t>
            </a:r>
            <a:r>
              <a:rPr lang="en-US" sz="900" dirty="0" smtClean="0"/>
              <a:t>, Matt. 2010. “ A Mosque Grows in Goleta: Inside the Islamic Society of Santa Barbara’s Quest to Build a Community </a:t>
            </a:r>
            <a:r>
              <a:rPr lang="en-US" sz="900" dirty="0" err="1" smtClean="0"/>
              <a:t>Center”</a:t>
            </a:r>
            <a:r>
              <a:rPr lang="en-US" sz="900" i="1" dirty="0" err="1" smtClean="0"/>
              <a:t>Santa</a:t>
            </a:r>
            <a:r>
              <a:rPr lang="en-US" sz="900" i="1" dirty="0" smtClean="0"/>
              <a:t> Barbara Independent 24 no. 227 (May):31-35.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 </a:t>
            </a:r>
            <a:r>
              <a:rPr lang="en-US" sz="900" dirty="0" err="1" smtClean="0"/>
              <a:t>Kranich</a:t>
            </a:r>
            <a:r>
              <a:rPr lang="en-US" sz="900" dirty="0" smtClean="0"/>
              <a:t>, Nancy.2005. “Civic Partnerships: The Role of Libraries in Promoting Civic Engagement”. Accessed April 10, 2012. </a:t>
            </a:r>
            <a:r>
              <a:rPr lang="en-US" sz="900" u="sng" dirty="0" smtClean="0">
                <a:hlinkClick r:id="rId4"/>
              </a:rPr>
              <a:t>http://www.nifi.org/news/news_detail.aspx?itemID=3856&amp;catID=2871</a:t>
            </a:r>
            <a:endParaRPr lang="en-US" sz="900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Gray, Gabriella and Scott Martin. (2007). </a:t>
            </a:r>
            <a:r>
              <a:rPr lang="en-US" sz="900" u="sng" dirty="0" smtClean="0">
                <a:hlinkClick r:id="rId5"/>
              </a:rPr>
              <a:t>The </a:t>
            </a:r>
            <a:r>
              <a:rPr lang="en-US" sz="900" i="1" dirty="0" smtClean="0">
                <a:hlinkClick r:id="rId5"/>
              </a:rPr>
              <a:t>UCLA Online Campaign Literature</a:t>
            </a:r>
            <a:r>
              <a:rPr lang="en-US" sz="900" u="sng" dirty="0" smtClean="0">
                <a:hlinkClick r:id="rId5"/>
              </a:rPr>
              <a:t> </a:t>
            </a:r>
            <a:r>
              <a:rPr lang="en-US" sz="900" i="1" u="sng" dirty="0" smtClean="0">
                <a:hlinkClick r:id="rId5"/>
              </a:rPr>
              <a:t>Archive</a:t>
            </a:r>
            <a:r>
              <a:rPr lang="en-US" sz="900" u="sng" dirty="0" smtClean="0">
                <a:hlinkClick r:id="rId5"/>
              </a:rPr>
              <a:t>: a </a:t>
            </a:r>
            <a:r>
              <a:rPr lang="en-US" sz="900" i="1" dirty="0" smtClean="0">
                <a:hlinkClick r:id="rId5"/>
              </a:rPr>
              <a:t>Case Study</a:t>
            </a:r>
            <a:r>
              <a:rPr lang="en-US" sz="900" i="1" dirty="0" smtClean="0"/>
              <a:t>.</a:t>
            </a:r>
            <a:r>
              <a:rPr lang="en-US" sz="900" dirty="0" smtClean="0"/>
              <a:t> Accessed April 10, 2012, </a:t>
            </a:r>
            <a:r>
              <a:rPr lang="en-US" sz="900" i="1" dirty="0" smtClean="0">
                <a:hlinkClick r:id="rId5"/>
              </a:rPr>
              <a:t>http://iwaw.europarchive.org/07/IWAW2007_gray.pdf</a:t>
            </a:r>
            <a:endParaRPr lang="en-US" sz="900" b="1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 Online Archive of California. Accessed April 10, 2012. </a:t>
            </a:r>
            <a:r>
              <a:rPr lang="en-US" sz="900" u="sng" dirty="0" smtClean="0">
                <a:hlinkClick r:id="rId6"/>
              </a:rPr>
              <a:t>http://www.oac.cdlib.org/institutions/UC+Santa+Barbara::Special+Collections</a:t>
            </a:r>
            <a:endParaRPr lang="en-US" sz="900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 </a:t>
            </a:r>
            <a:r>
              <a:rPr lang="en-US" sz="900" dirty="0" err="1" smtClean="0"/>
              <a:t>Rettig</a:t>
            </a:r>
            <a:r>
              <a:rPr lang="en-US" sz="900" dirty="0" smtClean="0"/>
              <a:t>, Jim.2008.”In Pursuit of Information.”</a:t>
            </a:r>
            <a:r>
              <a:rPr lang="en-US" sz="900" i="1" dirty="0" smtClean="0"/>
              <a:t>American Libraries</a:t>
            </a:r>
            <a:r>
              <a:rPr lang="en-US" sz="900" dirty="0" smtClean="0"/>
              <a:t> 39 no.11 (December).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Accessed March 30, 2012. </a:t>
            </a:r>
            <a:r>
              <a:rPr lang="en-US" sz="900" u="sng" dirty="0" smtClean="0">
                <a:hlinkClick r:id="rId7"/>
              </a:rPr>
              <a:t>http://jimrettig.org/content/columns/documents/December2008PDF.pdf</a:t>
            </a:r>
            <a:endParaRPr lang="en-US" sz="900" u="sng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 UCLA Online Campaign Literature Archive: A Century of Los Angeles Elections. Accessed April 10, 2012. http://digital.library.ucla.edu/campaign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 University of California CDL California Digital Library Web Archiving Service (WAS). Accessed April 3, 2012. </a:t>
            </a:r>
            <a:r>
              <a:rPr lang="en-US" sz="900" u="sng" dirty="0" smtClean="0">
                <a:hlinkClick r:id="rId8"/>
              </a:rPr>
              <a:t>http://www.cdlib.org/services/uc3/was.html</a:t>
            </a:r>
            <a:endParaRPr lang="en-US" sz="900" dirty="0" smtClean="0"/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900" dirty="0" smtClean="0"/>
              <a:t> University of California Santa Barbara. Accessed April 10, 2012. </a:t>
            </a:r>
            <a:r>
              <a:rPr lang="en-US" sz="900" u="sng" dirty="0" smtClean="0">
                <a:hlinkClick r:id="rId9"/>
              </a:rPr>
              <a:t>http://www.library.ucsb.edu/special-collections</a:t>
            </a:r>
            <a:endParaRPr lang="en-US" sz="900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 of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right to vote in the United States is seen as a pillar of responsible citizenship and a healthy democracy.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Amos-Kennedy Poster</a:t>
            </a:r>
            <a:endParaRPr lang="en-US" dirty="0"/>
          </a:p>
        </p:txBody>
      </p:sp>
      <p:pic>
        <p:nvPicPr>
          <p:cNvPr id="7" name="Picture 6" descr="cusbartapk_120166_d-1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2057400"/>
            <a:ext cx="31242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5334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Official map of the State of Alabama in the USA, where acts of violence occurred during the Civil Rights Movement’s campaign to register Blacks to vote (1955-1968) </a:t>
            </a:r>
            <a:endParaRPr lang="en-U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</a:t>
            </a:r>
            <a:r>
              <a:rPr lang="en-US" smtClean="0"/>
              <a:t>California Community</a:t>
            </a:r>
            <a:endParaRPr lang="en-US"/>
          </a:p>
        </p:txBody>
      </p:sp>
      <p:pic>
        <p:nvPicPr>
          <p:cNvPr id="5" name="Content Placeholder 4" descr="Diverse S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42682"/>
          <a:stretch>
            <a:fillRect/>
          </a:stretch>
        </p:blipFill>
        <p:spPr>
          <a:xfrm>
            <a:off x="0" y="1524000"/>
            <a:ext cx="4663438" cy="2560320"/>
          </a:xfrm>
        </p:spPr>
      </p:pic>
      <p:pic>
        <p:nvPicPr>
          <p:cNvPr id="6" name="Content Placeholder 5" descr="MosqueSB-smaller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 l="9765"/>
          <a:stretch>
            <a:fillRect/>
          </a:stretch>
        </p:blipFill>
        <p:spPr>
          <a:xfrm>
            <a:off x="4633025" y="1524000"/>
            <a:ext cx="4510975" cy="3749040"/>
          </a:xfrm>
        </p:spPr>
      </p:pic>
      <p:sp>
        <p:nvSpPr>
          <p:cNvPr id="7" name="TextBox 6"/>
          <p:cNvSpPr txBox="1"/>
          <p:nvPr/>
        </p:nvSpPr>
        <p:spPr>
          <a:xfrm>
            <a:off x="1600200" y="4495800"/>
            <a:ext cx="22070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CONCERNS INCLUDE: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Homelessness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Employment</a:t>
            </a:r>
          </a:p>
          <a:p>
            <a:r>
              <a:rPr lang="en-US" dirty="0" smtClean="0"/>
              <a:t>Immigration</a:t>
            </a:r>
          </a:p>
          <a:p>
            <a:r>
              <a:rPr lang="en-US" dirty="0" smtClean="0"/>
              <a:t>Wages</a:t>
            </a:r>
          </a:p>
          <a:p>
            <a:r>
              <a:rPr lang="en-US" dirty="0" smtClean="0"/>
              <a:t>Youths</a:t>
            </a:r>
          </a:p>
          <a:p>
            <a:endParaRPr lang="en-U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Literature</a:t>
            </a:r>
            <a:endParaRPr lang="en-US" dirty="0"/>
          </a:p>
        </p:txBody>
      </p:sp>
      <p:pic>
        <p:nvPicPr>
          <p:cNvPr id="5" name="Content Placeholder 4" descr="TrafficJa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8052" t="5263" r="5386" b="44704"/>
          <a:stretch>
            <a:fillRect/>
          </a:stretch>
        </p:blipFill>
        <p:spPr>
          <a:xfrm>
            <a:off x="381000" y="2438400"/>
            <a:ext cx="3989112" cy="2834640"/>
          </a:xfrm>
        </p:spPr>
      </p:pic>
      <p:pic>
        <p:nvPicPr>
          <p:cNvPr id="6" name="Content Placeholder 5" descr="Voter Info Guide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021695" y="1589088"/>
            <a:ext cx="3532909" cy="4572000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Candidate ballots address concerns and issues in Santa Barbara County.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Campaign Literature</a:t>
            </a:r>
            <a:endParaRPr lang="en-US" dirty="0"/>
          </a:p>
        </p:txBody>
      </p:sp>
      <p:pic>
        <p:nvPicPr>
          <p:cNvPr id="7" name="Picture Placeholder 6" descr="environmentmatters1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017" b="11017"/>
          <a:stretch>
            <a:fillRect/>
          </a:stretch>
        </p:blipFill>
        <p:spPr>
          <a:xfrm>
            <a:off x="-76200" y="0"/>
            <a:ext cx="9220200" cy="4568952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informed decisions?</a:t>
            </a:r>
            <a:endParaRPr lang="en-US" dirty="0"/>
          </a:p>
        </p:txBody>
      </p:sp>
      <p:pic>
        <p:nvPicPr>
          <p:cNvPr id="7" name="Content Placeholder 6" descr="StevePappasStrings_resized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2514600"/>
            <a:ext cx="2743200" cy="3352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524000"/>
            <a:ext cx="3886200" cy="86868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WHO DO YOU BELIEVE?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762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WHO DO YOU BELIEVE?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library\dfsroot\documents$\blue\Documents\img006_jpg_files\img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362200"/>
            <a:ext cx="527572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8674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Politicians campaign literature available on Website, </a:t>
            </a:r>
            <a:r>
              <a:rPr lang="en-US" dirty="0" err="1" smtClean="0">
                <a:solidFill>
                  <a:schemeClr val="tx1"/>
                </a:solidFill>
              </a:rPr>
              <a:t>Facebook</a:t>
            </a:r>
            <a:r>
              <a:rPr lang="en-US" dirty="0" smtClean="0">
                <a:solidFill>
                  <a:schemeClr val="tx1"/>
                </a:solidFill>
              </a:rPr>
              <a:t>, and YouTube.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Placeholder 16" descr="StevePappasFacebookYouTub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3334" t="19719" r="-3333" b="22049"/>
          <a:stretch>
            <a:fillRect/>
          </a:stretch>
        </p:blipFill>
        <p:spPr>
          <a:xfrm>
            <a:off x="1676400" y="20216"/>
            <a:ext cx="4800600" cy="5715000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are many issues…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Future of Our Youth…</a:t>
            </a:r>
            <a:endParaRPr lang="en-US" dirty="0"/>
          </a:p>
        </p:txBody>
      </p:sp>
      <p:pic>
        <p:nvPicPr>
          <p:cNvPr id="6" name="Picture Placeholder 5" descr="img00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017" b="11017"/>
          <a:stretch>
            <a:fillRect/>
          </a:stretch>
        </p:blipFill>
        <p:spPr>
          <a:xfrm>
            <a:off x="1560576" y="152400"/>
            <a:ext cx="7583424" cy="4038600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446</TotalTime>
  <Words>1164</Words>
  <Application>Microsoft Office PowerPoint</Application>
  <PresentationFormat>On-screen Show (4:3)</PresentationFormat>
  <Paragraphs>126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Wingdings</vt:lpstr>
      <vt:lpstr>Wingdings 2</vt:lpstr>
      <vt:lpstr>Median</vt:lpstr>
      <vt:lpstr>EXPLORING PATHWAYS TO POLITicAL INFORMATION: facilitating Civic engagement in a diverse california community  ECIL: Istanbul,Turkey, Oct. 22-25 2013</vt:lpstr>
      <vt:lpstr>Greeting from Elaine McCracken</vt:lpstr>
      <vt:lpstr>Historical Background of Voting</vt:lpstr>
      <vt:lpstr>Diverse California Community</vt:lpstr>
      <vt:lpstr>Campaign Literature</vt:lpstr>
      <vt:lpstr>                Campaign Literature</vt:lpstr>
      <vt:lpstr>How to make informed decisions?</vt:lpstr>
      <vt:lpstr>Politicians campaign literature available on Website, Facebook, and YouTube.</vt:lpstr>
      <vt:lpstr>The Future of Our Youth…</vt:lpstr>
      <vt:lpstr>What happens when political information is no longer available? </vt:lpstr>
      <vt:lpstr>Information Professionals Capturing and Preserving</vt:lpstr>
      <vt:lpstr>                     Traditional Archiving </vt:lpstr>
      <vt:lpstr>                        Digitization</vt:lpstr>
      <vt:lpstr>Web Archiving</vt:lpstr>
      <vt:lpstr>Campaign Literature – University of California, Los Angeles</vt:lpstr>
      <vt:lpstr>Library Subject Guide – Local Government</vt:lpstr>
      <vt:lpstr>Other Pathways to Facilitate Civic Engagement</vt:lpstr>
      <vt:lpstr>Create neutral spaces for diverse group</vt:lpstr>
      <vt:lpstr>Conclusion</vt:lpstr>
      <vt:lpstr>References / Acknowledgements</vt:lpstr>
    </vt:vector>
  </TitlesOfParts>
  <Company>UC Santa Barbara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Literacy</dc:title>
  <dc:creator>sim</dc:creator>
  <cp:lastModifiedBy>Yolanda Allen Blue</cp:lastModifiedBy>
  <cp:revision>79</cp:revision>
  <cp:lastPrinted>2014-04-13T03:06:51Z</cp:lastPrinted>
  <dcterms:created xsi:type="dcterms:W3CDTF">2013-09-04T20:21:40Z</dcterms:created>
  <dcterms:modified xsi:type="dcterms:W3CDTF">2014-04-15T00:19:37Z</dcterms:modified>
</cp:coreProperties>
</file>